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10287000" cx="18288000"/>
  <p:notesSz cx="6858000" cy="9144000"/>
  <p:embeddedFontLst>
    <p:embeddedFont>
      <p:font typeface="Inter"/>
      <p:regular r:id="rId34"/>
      <p:bold r:id="rId35"/>
    </p:embeddedFont>
    <p:embeddedFont>
      <p:font typeface="Helvetica Neue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0" roundtripDataSignature="AMtx7mgLXZeKgTOY1jvxLLzmsbU7lHK4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Inter-bold.fntdata"/><Relationship Id="rId12" Type="http://schemas.openxmlformats.org/officeDocument/2006/relationships/slide" Target="slides/slide8.xml"/><Relationship Id="rId34" Type="http://schemas.openxmlformats.org/officeDocument/2006/relationships/font" Target="fonts/Inter-regular.fntdata"/><Relationship Id="rId15" Type="http://schemas.openxmlformats.org/officeDocument/2006/relationships/slide" Target="slides/slide11.xml"/><Relationship Id="rId37" Type="http://schemas.openxmlformats.org/officeDocument/2006/relationships/font" Target="fonts/HelveticaNeue-bold.fntdata"/><Relationship Id="rId14" Type="http://schemas.openxmlformats.org/officeDocument/2006/relationships/slide" Target="slides/slide10.xml"/><Relationship Id="rId36" Type="http://schemas.openxmlformats.org/officeDocument/2006/relationships/font" Target="fonts/HelveticaNeue-regular.fntdata"/><Relationship Id="rId17" Type="http://schemas.openxmlformats.org/officeDocument/2006/relationships/slide" Target="slides/slide13.xml"/><Relationship Id="rId39" Type="http://schemas.openxmlformats.org/officeDocument/2006/relationships/font" Target="fonts/HelveticaNeue-boldItalic.fntdata"/><Relationship Id="rId16" Type="http://schemas.openxmlformats.org/officeDocument/2006/relationships/slide" Target="slides/slide12.xml"/><Relationship Id="rId38" Type="http://schemas.openxmlformats.org/officeDocument/2006/relationships/font" Target="fonts/HelveticaNeue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4.png>
</file>

<file path=ppt/media/image16.png>
</file>

<file path=ppt/media/image17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9.jpg>
</file>

<file path=ppt/media/image3.png>
</file>

<file path=ppt/media/image30.png>
</file>

<file path=ppt/media/image32.png>
</file>

<file path=ppt/media/image33.png>
</file>

<file path=ppt/media/image35.png>
</file>

<file path=ppt/media/image36.png>
</file>

<file path=ppt/media/image4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1"/>
          <p:cNvSpPr txBox="1"/>
          <p:nvPr>
            <p:ph idx="12" type="sldNum"/>
          </p:nvPr>
        </p:nvSpPr>
        <p:spPr>
          <a:xfrm>
            <a:off x="12832746" y="940239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0"/>
          <p:cNvSpPr txBox="1"/>
          <p:nvPr>
            <p:ph type="title"/>
          </p:nvPr>
        </p:nvSpPr>
        <p:spPr>
          <a:xfrm>
            <a:off x="1371600" y="2767012"/>
            <a:ext cx="15544800" cy="30622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0"/>
          <p:cNvSpPr txBox="1"/>
          <p:nvPr>
            <p:ph idx="1" type="body"/>
          </p:nvPr>
        </p:nvSpPr>
        <p:spPr>
          <a:xfrm>
            <a:off x="2743200" y="5829300"/>
            <a:ext cx="128016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0"/>
          <p:cNvSpPr txBox="1"/>
          <p:nvPr>
            <p:ph idx="12" type="sldNum"/>
          </p:nvPr>
        </p:nvSpPr>
        <p:spPr>
          <a:xfrm>
            <a:off x="12832746" y="940239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35.png"/><Relationship Id="rId6" Type="http://schemas.openxmlformats.org/officeDocument/2006/relationships/hyperlink" Target="https://www.youtube.com/watch?v=r7RaeC4z72A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14.png"/><Relationship Id="rId6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14.png"/><Relationship Id="rId6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14.png"/><Relationship Id="rId6" Type="http://schemas.openxmlformats.org/officeDocument/2006/relationships/image" Target="../media/image30.png"/><Relationship Id="rId7" Type="http://schemas.openxmlformats.org/officeDocument/2006/relationships/image" Target="../media/image2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14.png"/><Relationship Id="rId6" Type="http://schemas.openxmlformats.org/officeDocument/2006/relationships/image" Target="../media/image30.png"/><Relationship Id="rId7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3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9.jp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3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24.png"/><Relationship Id="rId6" Type="http://schemas.openxmlformats.org/officeDocument/2006/relationships/hyperlink" Target="https://www.youtube.com/watch?v=kKIc1NFO-AU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;p1" id="15" name="Google Shape;1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6050" y="952500"/>
            <a:ext cx="4210052" cy="533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3;p1" id="16" name="Google Shape;1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10029869" y="3495687"/>
            <a:ext cx="11753820" cy="476244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"/>
          <p:cNvSpPr txBox="1"/>
          <p:nvPr/>
        </p:nvSpPr>
        <p:spPr>
          <a:xfrm>
            <a:off x="1121624" y="2060481"/>
            <a:ext cx="13717783" cy="4572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0000"/>
              <a:buFont typeface="Inter"/>
              <a:buNone/>
            </a:pPr>
            <a:r>
              <a:rPr b="1" i="0" lang="en-US" sz="10000" u="none" cap="none" strike="noStrike">
                <a:solidFill>
                  <a:srgbClr val="0E0E0E"/>
                </a:solidFill>
                <a:latin typeface="Inter"/>
                <a:ea typeface="Inter"/>
                <a:cs typeface="Inter"/>
                <a:sym typeface="Inter"/>
              </a:rPr>
              <a:t>Stand-up meetings and workplace communication</a:t>
            </a:r>
            <a:endParaRPr/>
          </a:p>
        </p:txBody>
      </p:sp>
      <p:pic>
        <p:nvPicPr>
          <p:cNvPr descr="Google Shape;15;p1" id="18" name="Google Shape;18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6;p1" id="19" name="Google Shape;19;p1"/>
          <p:cNvPicPr preferRelativeResize="0"/>
          <p:nvPr/>
        </p:nvPicPr>
        <p:blipFill rotWithShape="1">
          <a:blip r:embed="rId6">
            <a:alphaModFix/>
          </a:blip>
          <a:srcRect b="31145" l="86424" r="866" t="31145"/>
          <a:stretch/>
        </p:blipFill>
        <p:spPr>
          <a:xfrm>
            <a:off x="12524963" y="4394001"/>
            <a:ext cx="1510850" cy="149885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1294174" y="1047721"/>
            <a:ext cx="3973803" cy="279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ter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ENGLISH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100" name="Google Shape;10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0"/>
          <p:cNvSpPr txBox="1"/>
          <p:nvPr/>
        </p:nvSpPr>
        <p:spPr>
          <a:xfrm>
            <a:off x="1207438" y="928618"/>
            <a:ext cx="12075625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Stand-up questions:</a:t>
            </a:r>
            <a:endParaRPr/>
          </a:p>
        </p:txBody>
      </p:sp>
      <p:sp>
        <p:nvSpPr>
          <p:cNvPr id="102" name="Google Shape;102;p10"/>
          <p:cNvSpPr/>
          <p:nvPr/>
        </p:nvSpPr>
        <p:spPr>
          <a:xfrm>
            <a:off x="1760905" y="2466080"/>
            <a:ext cx="7869026" cy="6898206"/>
          </a:xfrm>
          <a:prstGeom prst="roundRect">
            <a:avLst>
              <a:gd fmla="val 4077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0"/>
          <p:cNvSpPr txBox="1"/>
          <p:nvPr/>
        </p:nvSpPr>
        <p:spPr>
          <a:xfrm>
            <a:off x="2066084" y="3533542"/>
            <a:ext cx="7258800" cy="51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67631" lvl="0" marL="36763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"/>
              <a:buAutoNum type="arabicParenR"/>
            </a:pPr>
            <a:r>
              <a:rPr b="0" i="0" lang="en-US" sz="4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What did you do yesterday?</a:t>
            </a:r>
            <a:endParaRPr/>
          </a:p>
          <a:p>
            <a:pPr indent="-367631" lvl="0" marL="367631" marR="0" rtl="0" algn="l">
              <a:lnSpc>
                <a:spcPct val="150000"/>
              </a:lnSpc>
              <a:spcBef>
                <a:spcPts val="55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"/>
              <a:buAutoNum type="arabicParenR"/>
            </a:pPr>
            <a:r>
              <a:rPr b="0" i="0" lang="en-US" sz="4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What problems/impediments/ blockers do you have?</a:t>
            </a:r>
            <a:endParaRPr/>
          </a:p>
          <a:p>
            <a:pPr indent="-367631" lvl="0" marL="367631" marR="0" rtl="0" algn="l">
              <a:lnSpc>
                <a:spcPct val="150000"/>
              </a:lnSpc>
              <a:spcBef>
                <a:spcPts val="55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"/>
              <a:buAutoNum type="arabicParenR"/>
            </a:pPr>
            <a:r>
              <a:rPr b="0" i="0" lang="en-US" sz="4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What are you doing today?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108" name="Google Shape;10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1"/>
          <p:cNvSpPr txBox="1"/>
          <p:nvPr/>
        </p:nvSpPr>
        <p:spPr>
          <a:xfrm>
            <a:off x="1207438" y="928618"/>
            <a:ext cx="12075625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Stand-up questions:</a:t>
            </a:r>
            <a:endParaRPr/>
          </a:p>
        </p:txBody>
      </p:sp>
      <p:sp>
        <p:nvSpPr>
          <p:cNvPr id="110" name="Google Shape;110;p11"/>
          <p:cNvSpPr/>
          <p:nvPr/>
        </p:nvSpPr>
        <p:spPr>
          <a:xfrm>
            <a:off x="1760905" y="2466080"/>
            <a:ext cx="7869026" cy="6898206"/>
          </a:xfrm>
          <a:prstGeom prst="roundRect">
            <a:avLst>
              <a:gd fmla="val 4077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1"/>
          <p:cNvSpPr txBox="1"/>
          <p:nvPr/>
        </p:nvSpPr>
        <p:spPr>
          <a:xfrm>
            <a:off x="2066084" y="3533542"/>
            <a:ext cx="7258800" cy="51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67631" lvl="0" marL="36763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"/>
              <a:buAutoNum type="arabicParenR"/>
            </a:pPr>
            <a:r>
              <a:rPr b="0" i="0" lang="en-US" sz="4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What did you do yesterday?</a:t>
            </a:r>
            <a:endParaRPr/>
          </a:p>
          <a:p>
            <a:pPr indent="-367630" lvl="0" marL="367630" marR="0" rtl="0" algn="l">
              <a:lnSpc>
                <a:spcPct val="150000"/>
              </a:lnSpc>
              <a:spcBef>
                <a:spcPts val="55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"/>
              <a:buAutoNum type="arabicParenR"/>
            </a:pPr>
            <a:r>
              <a:rPr b="0" i="0" lang="en-US" sz="4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What problems/impediments/</a:t>
            </a:r>
            <a:r>
              <a:rPr lang="en-US" sz="4400">
                <a:latin typeface="Times"/>
                <a:ea typeface="Times"/>
                <a:cs typeface="Times"/>
                <a:sym typeface="Times"/>
              </a:rPr>
              <a:t> </a:t>
            </a:r>
            <a:r>
              <a:rPr b="0" i="0" lang="en-US" sz="4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blockers do you have?</a:t>
            </a:r>
            <a:endParaRPr/>
          </a:p>
          <a:p>
            <a:pPr indent="-367631" lvl="0" marL="367631" marR="0" rtl="0" algn="l">
              <a:lnSpc>
                <a:spcPct val="150000"/>
              </a:lnSpc>
              <a:spcBef>
                <a:spcPts val="55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"/>
              <a:buAutoNum type="arabicParenR"/>
            </a:pPr>
            <a:r>
              <a:rPr b="0" i="0" lang="en-US" sz="4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What are you doing today?</a:t>
            </a:r>
            <a:endParaRPr/>
          </a:p>
        </p:txBody>
      </p:sp>
      <p:grpSp>
        <p:nvGrpSpPr>
          <p:cNvPr id="112" name="Google Shape;112;p11"/>
          <p:cNvGrpSpPr/>
          <p:nvPr/>
        </p:nvGrpSpPr>
        <p:grpSpPr>
          <a:xfrm>
            <a:off x="10320108" y="3358940"/>
            <a:ext cx="4470777" cy="883171"/>
            <a:chOff x="0" y="0"/>
            <a:chExt cx="4470775" cy="883170"/>
          </a:xfrm>
        </p:grpSpPr>
        <p:sp>
          <p:nvSpPr>
            <p:cNvPr id="113" name="Google Shape;113;p11"/>
            <p:cNvSpPr/>
            <p:nvPr/>
          </p:nvSpPr>
          <p:spPr>
            <a:xfrm>
              <a:off x="0" y="0"/>
              <a:ext cx="4470775" cy="883170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4" name="Google Shape;114;p11"/>
            <p:cNvSpPr txBox="1"/>
            <p:nvPr/>
          </p:nvSpPr>
          <p:spPr>
            <a:xfrm>
              <a:off x="165456" y="78961"/>
              <a:ext cx="4139861" cy="7252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rPr b="0" i="0" lang="en-US" sz="2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Past Simple</a:t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0320108" y="7279329"/>
            <a:ext cx="4470777" cy="883171"/>
            <a:chOff x="0" y="0"/>
            <a:chExt cx="4470775" cy="883170"/>
          </a:xfrm>
        </p:grpSpPr>
        <p:sp>
          <p:nvSpPr>
            <p:cNvPr id="116" name="Google Shape;116;p11"/>
            <p:cNvSpPr/>
            <p:nvPr/>
          </p:nvSpPr>
          <p:spPr>
            <a:xfrm>
              <a:off x="0" y="0"/>
              <a:ext cx="4470775" cy="883170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7" name="Google Shape;117;p11"/>
            <p:cNvSpPr txBox="1"/>
            <p:nvPr/>
          </p:nvSpPr>
          <p:spPr>
            <a:xfrm>
              <a:off x="165456" y="78961"/>
              <a:ext cx="4139861" cy="7252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rPr b="0" i="0" lang="en-US" sz="2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Present Continuous</a:t>
              </a:r>
              <a:endParaRPr/>
            </a:p>
          </p:txBody>
        </p:sp>
      </p:grpSp>
      <p:grpSp>
        <p:nvGrpSpPr>
          <p:cNvPr id="118" name="Google Shape;118;p11"/>
          <p:cNvGrpSpPr/>
          <p:nvPr/>
        </p:nvGrpSpPr>
        <p:grpSpPr>
          <a:xfrm>
            <a:off x="10320108" y="8259426"/>
            <a:ext cx="4470777" cy="883171"/>
            <a:chOff x="0" y="0"/>
            <a:chExt cx="4470775" cy="883170"/>
          </a:xfrm>
        </p:grpSpPr>
        <p:sp>
          <p:nvSpPr>
            <p:cNvPr id="119" name="Google Shape;119;p11"/>
            <p:cNvSpPr/>
            <p:nvPr/>
          </p:nvSpPr>
          <p:spPr>
            <a:xfrm>
              <a:off x="0" y="0"/>
              <a:ext cx="4470775" cy="883170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0" name="Google Shape;120;p11"/>
            <p:cNvSpPr txBox="1"/>
            <p:nvPr/>
          </p:nvSpPr>
          <p:spPr>
            <a:xfrm>
              <a:off x="165456" y="78961"/>
              <a:ext cx="4139861" cy="7252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rPr b="0" i="0" lang="en-US" sz="2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Future Simple</a:t>
              </a:r>
              <a:endParaRPr/>
            </a:p>
          </p:txBody>
        </p:sp>
      </p:grpSp>
      <p:grpSp>
        <p:nvGrpSpPr>
          <p:cNvPr id="121" name="Google Shape;121;p11"/>
          <p:cNvGrpSpPr/>
          <p:nvPr/>
        </p:nvGrpSpPr>
        <p:grpSpPr>
          <a:xfrm>
            <a:off x="10320108" y="9239523"/>
            <a:ext cx="4470777" cy="883171"/>
            <a:chOff x="0" y="0"/>
            <a:chExt cx="4470775" cy="883170"/>
          </a:xfrm>
        </p:grpSpPr>
        <p:sp>
          <p:nvSpPr>
            <p:cNvPr id="122" name="Google Shape;122;p11"/>
            <p:cNvSpPr/>
            <p:nvPr/>
          </p:nvSpPr>
          <p:spPr>
            <a:xfrm>
              <a:off x="0" y="0"/>
              <a:ext cx="4470775" cy="883170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3" name="Google Shape;123;p11"/>
            <p:cNvSpPr txBox="1"/>
            <p:nvPr/>
          </p:nvSpPr>
          <p:spPr>
            <a:xfrm>
              <a:off x="165456" y="78961"/>
              <a:ext cx="4139861" cy="7252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rPr b="0" i="0" lang="en-US" sz="2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To be going to</a:t>
              </a:r>
              <a:endParaRPr/>
            </a:p>
          </p:txBody>
        </p:sp>
      </p:grpSp>
      <p:cxnSp>
        <p:nvCxnSpPr>
          <p:cNvPr id="124" name="Google Shape;124;p11"/>
          <p:cNvCxnSpPr/>
          <p:nvPr/>
        </p:nvCxnSpPr>
        <p:spPr>
          <a:xfrm>
            <a:off x="9006879" y="3800525"/>
            <a:ext cx="1205931" cy="1"/>
          </a:xfrm>
          <a:prstGeom prst="straightConnector1">
            <a:avLst/>
          </a:prstGeom>
          <a:noFill/>
          <a:ln cap="flat" cmpd="sng" w="50800">
            <a:solidFill>
              <a:srgbClr val="F7B518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5" name="Google Shape;125;p11"/>
          <p:cNvCxnSpPr/>
          <p:nvPr/>
        </p:nvCxnSpPr>
        <p:spPr>
          <a:xfrm flipH="1" rot="10800000">
            <a:off x="8850842" y="7739897"/>
            <a:ext cx="1196820" cy="483134"/>
          </a:xfrm>
          <a:prstGeom prst="straightConnector1">
            <a:avLst/>
          </a:prstGeom>
          <a:noFill/>
          <a:ln cap="flat" cmpd="sng" w="50800">
            <a:solidFill>
              <a:srgbClr val="F7B518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6" name="Google Shape;126;p11"/>
          <p:cNvCxnSpPr/>
          <p:nvPr/>
        </p:nvCxnSpPr>
        <p:spPr>
          <a:xfrm>
            <a:off x="8850842" y="8383328"/>
            <a:ext cx="1193780" cy="322587"/>
          </a:xfrm>
          <a:prstGeom prst="straightConnector1">
            <a:avLst/>
          </a:prstGeom>
          <a:noFill/>
          <a:ln cap="flat" cmpd="sng" w="50800">
            <a:solidFill>
              <a:srgbClr val="F7B518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7" name="Google Shape;127;p11"/>
          <p:cNvCxnSpPr/>
          <p:nvPr/>
        </p:nvCxnSpPr>
        <p:spPr>
          <a:xfrm>
            <a:off x="8850920" y="8535018"/>
            <a:ext cx="1203126" cy="1078013"/>
          </a:xfrm>
          <a:prstGeom prst="straightConnector1">
            <a:avLst/>
          </a:prstGeom>
          <a:noFill/>
          <a:ln cap="flat" cmpd="sng" w="50800">
            <a:solidFill>
              <a:srgbClr val="F7B518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132" name="Google Shape;13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2"/>
          <p:cNvSpPr txBox="1"/>
          <p:nvPr/>
        </p:nvSpPr>
        <p:spPr>
          <a:xfrm>
            <a:off x="1207438" y="928618"/>
            <a:ext cx="12075625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Stand-up questions:</a:t>
            </a: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1760905" y="2466080"/>
            <a:ext cx="7869026" cy="6898206"/>
          </a:xfrm>
          <a:prstGeom prst="roundRect">
            <a:avLst>
              <a:gd fmla="val 4077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2"/>
          <p:cNvSpPr txBox="1"/>
          <p:nvPr/>
        </p:nvSpPr>
        <p:spPr>
          <a:xfrm>
            <a:off x="2066084" y="3533542"/>
            <a:ext cx="7258800" cy="51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67631" lvl="0" marL="36763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"/>
              <a:buAutoNum type="arabicParenR"/>
            </a:pPr>
            <a:r>
              <a:rPr b="0" i="0" lang="en-US" sz="4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What did you do yesterday?</a:t>
            </a:r>
            <a:endParaRPr/>
          </a:p>
          <a:p>
            <a:pPr indent="-367631" lvl="0" marL="367631" marR="0" rtl="0" algn="l">
              <a:lnSpc>
                <a:spcPct val="150000"/>
              </a:lnSpc>
              <a:spcBef>
                <a:spcPts val="55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"/>
              <a:buAutoNum type="arabicParenR"/>
            </a:pPr>
            <a:r>
              <a:rPr b="0" i="0" lang="en-US" sz="4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What problems/impediments/ block</a:t>
            </a:r>
            <a:r>
              <a:rPr lang="en-US" sz="4400">
                <a:latin typeface="Times"/>
                <a:ea typeface="Times"/>
                <a:cs typeface="Times"/>
                <a:sym typeface="Times"/>
              </a:rPr>
              <a:t>e</a:t>
            </a:r>
            <a:r>
              <a:rPr b="0" i="0" lang="en-US" sz="4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rs do you have?</a:t>
            </a:r>
            <a:endParaRPr/>
          </a:p>
          <a:p>
            <a:pPr indent="-367631" lvl="0" marL="367631" marR="0" rtl="0" algn="l">
              <a:lnSpc>
                <a:spcPct val="150000"/>
              </a:lnSpc>
              <a:spcBef>
                <a:spcPts val="55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"/>
              <a:buAutoNum type="arabicParenR"/>
            </a:pPr>
            <a:r>
              <a:rPr b="0" i="0" lang="en-US" sz="4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What are you doing today?</a:t>
            </a:r>
            <a:endParaRPr/>
          </a:p>
        </p:txBody>
      </p:sp>
      <p:grpSp>
        <p:nvGrpSpPr>
          <p:cNvPr id="136" name="Google Shape;136;p12"/>
          <p:cNvGrpSpPr/>
          <p:nvPr/>
        </p:nvGrpSpPr>
        <p:grpSpPr>
          <a:xfrm>
            <a:off x="10320108" y="3358940"/>
            <a:ext cx="4470777" cy="883171"/>
            <a:chOff x="0" y="0"/>
            <a:chExt cx="4470775" cy="883170"/>
          </a:xfrm>
        </p:grpSpPr>
        <p:sp>
          <p:nvSpPr>
            <p:cNvPr id="137" name="Google Shape;137;p12"/>
            <p:cNvSpPr/>
            <p:nvPr/>
          </p:nvSpPr>
          <p:spPr>
            <a:xfrm>
              <a:off x="0" y="0"/>
              <a:ext cx="4470775" cy="883170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8" name="Google Shape;138;p12"/>
            <p:cNvSpPr txBox="1"/>
            <p:nvPr/>
          </p:nvSpPr>
          <p:spPr>
            <a:xfrm>
              <a:off x="165456" y="78961"/>
              <a:ext cx="4139861" cy="7252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rPr b="0" i="0" lang="en-US" sz="2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Past Simple</a:t>
              </a:r>
              <a:endParaRPr/>
            </a:p>
          </p:txBody>
        </p:sp>
      </p:grpSp>
      <p:grpSp>
        <p:nvGrpSpPr>
          <p:cNvPr id="139" name="Google Shape;139;p12"/>
          <p:cNvGrpSpPr/>
          <p:nvPr/>
        </p:nvGrpSpPr>
        <p:grpSpPr>
          <a:xfrm>
            <a:off x="10320108" y="7279329"/>
            <a:ext cx="4470777" cy="883171"/>
            <a:chOff x="0" y="0"/>
            <a:chExt cx="4470775" cy="883170"/>
          </a:xfrm>
        </p:grpSpPr>
        <p:sp>
          <p:nvSpPr>
            <p:cNvPr id="140" name="Google Shape;140;p12"/>
            <p:cNvSpPr/>
            <p:nvPr/>
          </p:nvSpPr>
          <p:spPr>
            <a:xfrm>
              <a:off x="0" y="0"/>
              <a:ext cx="4470775" cy="883170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1" name="Google Shape;141;p12"/>
            <p:cNvSpPr txBox="1"/>
            <p:nvPr/>
          </p:nvSpPr>
          <p:spPr>
            <a:xfrm>
              <a:off x="165456" y="78961"/>
              <a:ext cx="4139861" cy="7252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rPr b="0" i="0" lang="en-US" sz="2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Present Continuous</a:t>
              </a:r>
              <a:endParaRPr/>
            </a:p>
          </p:txBody>
        </p:sp>
      </p:grpSp>
      <p:grpSp>
        <p:nvGrpSpPr>
          <p:cNvPr id="142" name="Google Shape;142;p12"/>
          <p:cNvGrpSpPr/>
          <p:nvPr/>
        </p:nvGrpSpPr>
        <p:grpSpPr>
          <a:xfrm>
            <a:off x="10320108" y="8259426"/>
            <a:ext cx="4470777" cy="883171"/>
            <a:chOff x="0" y="0"/>
            <a:chExt cx="4470775" cy="883170"/>
          </a:xfrm>
        </p:grpSpPr>
        <p:sp>
          <p:nvSpPr>
            <p:cNvPr id="143" name="Google Shape;143;p12"/>
            <p:cNvSpPr/>
            <p:nvPr/>
          </p:nvSpPr>
          <p:spPr>
            <a:xfrm>
              <a:off x="0" y="0"/>
              <a:ext cx="4470775" cy="883170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4" name="Google Shape;144;p12"/>
            <p:cNvSpPr txBox="1"/>
            <p:nvPr/>
          </p:nvSpPr>
          <p:spPr>
            <a:xfrm>
              <a:off x="165456" y="78961"/>
              <a:ext cx="4139861" cy="7252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rPr b="0" i="0" lang="en-US" sz="2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Future Simple</a:t>
              </a:r>
              <a:endParaRPr/>
            </a:p>
          </p:txBody>
        </p:sp>
      </p:grpSp>
      <p:grpSp>
        <p:nvGrpSpPr>
          <p:cNvPr id="145" name="Google Shape;145;p12"/>
          <p:cNvGrpSpPr/>
          <p:nvPr/>
        </p:nvGrpSpPr>
        <p:grpSpPr>
          <a:xfrm>
            <a:off x="10320108" y="9239523"/>
            <a:ext cx="4470777" cy="883171"/>
            <a:chOff x="0" y="0"/>
            <a:chExt cx="4470775" cy="883170"/>
          </a:xfrm>
        </p:grpSpPr>
        <p:sp>
          <p:nvSpPr>
            <p:cNvPr id="146" name="Google Shape;146;p12"/>
            <p:cNvSpPr/>
            <p:nvPr/>
          </p:nvSpPr>
          <p:spPr>
            <a:xfrm>
              <a:off x="0" y="0"/>
              <a:ext cx="4470775" cy="883170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7" name="Google Shape;147;p12"/>
            <p:cNvSpPr txBox="1"/>
            <p:nvPr/>
          </p:nvSpPr>
          <p:spPr>
            <a:xfrm>
              <a:off x="165456" y="78961"/>
              <a:ext cx="4139861" cy="7252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rPr b="0" i="0" lang="en-US" sz="2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To be going to</a:t>
              </a:r>
              <a:endParaRPr/>
            </a:p>
          </p:txBody>
        </p:sp>
      </p:grpSp>
      <p:cxnSp>
        <p:nvCxnSpPr>
          <p:cNvPr id="148" name="Google Shape;148;p12"/>
          <p:cNvCxnSpPr/>
          <p:nvPr/>
        </p:nvCxnSpPr>
        <p:spPr>
          <a:xfrm>
            <a:off x="9006879" y="3800525"/>
            <a:ext cx="1205931" cy="1"/>
          </a:xfrm>
          <a:prstGeom prst="straightConnector1">
            <a:avLst/>
          </a:prstGeom>
          <a:noFill/>
          <a:ln cap="flat" cmpd="sng" w="50800">
            <a:solidFill>
              <a:srgbClr val="F7B518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49" name="Google Shape;149;p12"/>
          <p:cNvCxnSpPr/>
          <p:nvPr/>
        </p:nvCxnSpPr>
        <p:spPr>
          <a:xfrm flipH="1" rot="10800000">
            <a:off x="8850842" y="7739897"/>
            <a:ext cx="1196820" cy="483134"/>
          </a:xfrm>
          <a:prstGeom prst="straightConnector1">
            <a:avLst/>
          </a:prstGeom>
          <a:noFill/>
          <a:ln cap="flat" cmpd="sng" w="50800">
            <a:solidFill>
              <a:srgbClr val="F7B518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50" name="Google Shape;150;p12"/>
          <p:cNvCxnSpPr/>
          <p:nvPr/>
        </p:nvCxnSpPr>
        <p:spPr>
          <a:xfrm>
            <a:off x="8850842" y="8383328"/>
            <a:ext cx="1193780" cy="322587"/>
          </a:xfrm>
          <a:prstGeom prst="straightConnector1">
            <a:avLst/>
          </a:prstGeom>
          <a:noFill/>
          <a:ln cap="flat" cmpd="sng" w="50800">
            <a:solidFill>
              <a:srgbClr val="F7B518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51" name="Google Shape;151;p12"/>
          <p:cNvCxnSpPr/>
          <p:nvPr/>
        </p:nvCxnSpPr>
        <p:spPr>
          <a:xfrm>
            <a:off x="8850920" y="8535018"/>
            <a:ext cx="1203126" cy="1078013"/>
          </a:xfrm>
          <a:prstGeom prst="straightConnector1">
            <a:avLst/>
          </a:prstGeom>
          <a:noFill/>
          <a:ln cap="flat" cmpd="sng" w="50800">
            <a:solidFill>
              <a:srgbClr val="F7B518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52" name="Google Shape;152;p12"/>
          <p:cNvSpPr txBox="1"/>
          <p:nvPr/>
        </p:nvSpPr>
        <p:spPr>
          <a:xfrm>
            <a:off x="15267790" y="3248075"/>
            <a:ext cx="2361507" cy="11811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 finish</a:t>
            </a:r>
            <a:r>
              <a:rPr b="0" i="0" lang="en-US" sz="2600" u="sng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ed…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 work</a:t>
            </a:r>
            <a:r>
              <a:rPr b="0" i="0" lang="en-US" sz="2600" u="sng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ed</a:t>
            </a: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with…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 </a:t>
            </a:r>
            <a:r>
              <a:rPr b="0" i="0" lang="en-US" sz="2600" u="sng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</a:t>
            </a: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with…</a:t>
            </a:r>
            <a:endParaRPr/>
          </a:p>
        </p:txBody>
      </p:sp>
      <p:sp>
        <p:nvSpPr>
          <p:cNvPr id="153" name="Google Shape;153;p12"/>
          <p:cNvSpPr txBox="1"/>
          <p:nvPr/>
        </p:nvSpPr>
        <p:spPr>
          <a:xfrm>
            <a:off x="14871782" y="7433961"/>
            <a:ext cx="1847665" cy="3937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I’</a:t>
            </a:r>
            <a:r>
              <a:rPr b="0" i="0" lang="en-US" sz="2600" u="sng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</a:t>
            </a: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test</a:t>
            </a:r>
            <a:r>
              <a:rPr b="0" i="0" lang="en-US" sz="2600" u="sng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ing</a:t>
            </a: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/>
          </a:p>
        </p:txBody>
      </p:sp>
      <p:sp>
        <p:nvSpPr>
          <p:cNvPr id="154" name="Google Shape;154;p12"/>
          <p:cNvSpPr txBox="1"/>
          <p:nvPr/>
        </p:nvSpPr>
        <p:spPr>
          <a:xfrm>
            <a:off x="14859995" y="8459110"/>
            <a:ext cx="1700945" cy="3937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 </a:t>
            </a:r>
            <a:r>
              <a:rPr b="0" i="0" lang="en-US" sz="2600" u="sng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will</a:t>
            </a: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help…</a:t>
            </a:r>
            <a:endParaRPr/>
          </a:p>
        </p:txBody>
      </p:sp>
      <p:sp>
        <p:nvSpPr>
          <p:cNvPr id="155" name="Google Shape;155;p12"/>
          <p:cNvSpPr txBox="1"/>
          <p:nvPr/>
        </p:nvSpPr>
        <p:spPr>
          <a:xfrm>
            <a:off x="14850419" y="9484258"/>
            <a:ext cx="3297771" cy="3937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b="0" i="0" lang="en-US" sz="2600" u="sng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’m going to</a:t>
            </a:r>
            <a:r>
              <a:rPr b="0" i="0" lang="en-US" sz="2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work on…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160" name="Google Shape;16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3"/>
          <p:cNvSpPr txBox="1"/>
          <p:nvPr/>
        </p:nvSpPr>
        <p:spPr>
          <a:xfrm>
            <a:off x="1207438" y="928618"/>
            <a:ext cx="12075625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Rules of stand-up meetings:</a:t>
            </a:r>
            <a:endParaRPr/>
          </a:p>
        </p:txBody>
      </p:sp>
      <p:sp>
        <p:nvSpPr>
          <p:cNvPr id="162" name="Google Shape;162;p13"/>
          <p:cNvSpPr/>
          <p:nvPr/>
        </p:nvSpPr>
        <p:spPr>
          <a:xfrm>
            <a:off x="1785130" y="2633964"/>
            <a:ext cx="14122930" cy="6898206"/>
          </a:xfrm>
          <a:prstGeom prst="roundRect">
            <a:avLst>
              <a:gd fmla="val 4077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3"/>
          <p:cNvSpPr txBox="1"/>
          <p:nvPr/>
        </p:nvSpPr>
        <p:spPr>
          <a:xfrm>
            <a:off x="2279355" y="2971566"/>
            <a:ext cx="11368392" cy="6223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"/>
              <a:buNone/>
            </a:pPr>
            <a:r>
              <a:rPr b="0" i="0" lang="en-US" sz="38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1) The meeting is 10-15 minutes long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"/>
              <a:buNone/>
            </a:pPr>
            <a:r>
              <a:rPr b="0" i="0" lang="en-US" sz="38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2) 1 person = 1-2 minutes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"/>
              <a:buNone/>
            </a:pPr>
            <a:r>
              <a:rPr b="0" i="0" lang="en-US" sz="38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3) If you have a problem, call a new meeting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"/>
              <a:buNone/>
            </a:pPr>
            <a:r>
              <a:rPr b="0" i="0" lang="en-US" sz="38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4) Keep it short and straight to the point!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"/>
              <a:buNone/>
            </a:pPr>
            <a:r>
              <a:rPr b="0" i="0" lang="en-US" sz="38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5) If you know how to help with something, invite your colleagues to talk (outside of this meeting)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"/>
              <a:buNone/>
            </a:pPr>
            <a:r>
              <a:rPr b="0" i="0" lang="en-US" sz="38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6) Use simple words, not everyone there is a developer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"/>
              <a:buNone/>
            </a:pPr>
            <a:r>
              <a:rPr b="0" i="0" lang="en-US" sz="38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7) Don't interrupt, be respectful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168" name="Google Shape;16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4"/>
          <p:cNvSpPr txBox="1"/>
          <p:nvPr/>
        </p:nvSpPr>
        <p:spPr>
          <a:xfrm>
            <a:off x="1207438" y="928618"/>
            <a:ext cx="12075625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Project Manager’s role:</a:t>
            </a:r>
            <a:endParaRPr/>
          </a:p>
        </p:txBody>
      </p:sp>
      <p:sp>
        <p:nvSpPr>
          <p:cNvPr id="170" name="Google Shape;170;p14"/>
          <p:cNvSpPr/>
          <p:nvPr/>
        </p:nvSpPr>
        <p:spPr>
          <a:xfrm>
            <a:off x="1785130" y="2633964"/>
            <a:ext cx="14122930" cy="6898206"/>
          </a:xfrm>
          <a:prstGeom prst="roundRect">
            <a:avLst>
              <a:gd fmla="val 4077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4"/>
          <p:cNvSpPr txBox="1"/>
          <p:nvPr/>
        </p:nvSpPr>
        <p:spPr>
          <a:xfrm>
            <a:off x="2279356" y="3403366"/>
            <a:ext cx="11368391" cy="57277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Times"/>
              <a:buNone/>
            </a:pPr>
            <a:r>
              <a:rPr b="0" i="0" lang="en-US" sz="41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1) coordinating the meeting;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Times"/>
              <a:buNone/>
            </a:pPr>
            <a:r>
              <a:rPr b="0" i="0" lang="en-US" sz="41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2) learning what the status of every task is;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Times"/>
              <a:buNone/>
            </a:pPr>
            <a:r>
              <a:rPr b="0" i="0" lang="en-US" sz="41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3) seeing what problems everybody has and deciding on ways to solve them;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Times"/>
              <a:buNone/>
            </a:pPr>
            <a:r>
              <a:rPr b="0" i="0" lang="en-US" sz="41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4) assessing time and next steps;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Times"/>
              <a:buNone/>
            </a:pPr>
            <a:r>
              <a:rPr b="0" i="0" lang="en-US" sz="41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5) reporting the meeting results to other departments    (occasionally).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176" name="Google Shape;17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177" name="Google Shape;17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" name="Google Shape;178;p15"/>
          <p:cNvGrpSpPr/>
          <p:nvPr/>
        </p:nvGrpSpPr>
        <p:grpSpPr>
          <a:xfrm>
            <a:off x="903609" y="2468454"/>
            <a:ext cx="4470777" cy="883171"/>
            <a:chOff x="0" y="0"/>
            <a:chExt cx="4470775" cy="883170"/>
          </a:xfrm>
        </p:grpSpPr>
        <p:sp>
          <p:nvSpPr>
            <p:cNvPr id="179" name="Google Shape;179;p15"/>
            <p:cNvSpPr/>
            <p:nvPr/>
          </p:nvSpPr>
          <p:spPr>
            <a:xfrm>
              <a:off x="0" y="0"/>
              <a:ext cx="4470775" cy="883170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80" name="Google Shape;180;p15"/>
            <p:cNvSpPr txBox="1"/>
            <p:nvPr/>
          </p:nvSpPr>
          <p:spPr>
            <a:xfrm>
              <a:off x="165456" y="78961"/>
              <a:ext cx="4139861" cy="7252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rPr b="0" i="0" lang="en-US" sz="2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What I did yesterday</a:t>
              </a:r>
              <a:endParaRPr/>
            </a:p>
          </p:txBody>
        </p:sp>
      </p:grpSp>
      <p:sp>
        <p:nvSpPr>
          <p:cNvPr id="181" name="Google Shape;181;p15"/>
          <p:cNvSpPr txBox="1"/>
          <p:nvPr/>
        </p:nvSpPr>
        <p:spPr>
          <a:xfrm>
            <a:off x="1207438" y="928618"/>
            <a:ext cx="12075625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Phrases to use:</a:t>
            </a: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966687" y="3913558"/>
            <a:ext cx="4412852" cy="4901233"/>
          </a:xfrm>
          <a:prstGeom prst="roundRect">
            <a:avLst>
              <a:gd fmla="val 4528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5"/>
          <p:cNvSpPr txBox="1"/>
          <p:nvPr/>
        </p:nvSpPr>
        <p:spPr>
          <a:xfrm>
            <a:off x="1061031" y="4065511"/>
            <a:ext cx="4155900" cy="46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Yesterday I worked on…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worked with strings.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wrote code for....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tested ....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read/studied documentation on...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finished writing a program...</a:t>
            </a:r>
            <a:endParaRPr/>
          </a:p>
        </p:txBody>
      </p:sp>
      <p:grpSp>
        <p:nvGrpSpPr>
          <p:cNvPr id="184" name="Google Shape;184;p15"/>
          <p:cNvGrpSpPr/>
          <p:nvPr/>
        </p:nvGrpSpPr>
        <p:grpSpPr>
          <a:xfrm>
            <a:off x="6646749" y="2468454"/>
            <a:ext cx="4470777" cy="883171"/>
            <a:chOff x="0" y="0"/>
            <a:chExt cx="4470775" cy="883170"/>
          </a:xfrm>
        </p:grpSpPr>
        <p:sp>
          <p:nvSpPr>
            <p:cNvPr id="185" name="Google Shape;185;p15"/>
            <p:cNvSpPr/>
            <p:nvPr/>
          </p:nvSpPr>
          <p:spPr>
            <a:xfrm>
              <a:off x="0" y="0"/>
              <a:ext cx="4470775" cy="883170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86" name="Google Shape;186;p15"/>
            <p:cNvSpPr txBox="1"/>
            <p:nvPr/>
          </p:nvSpPr>
          <p:spPr>
            <a:xfrm>
              <a:off x="165456" y="78961"/>
              <a:ext cx="4139861" cy="7252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rPr b="0" i="0" lang="en-US" sz="2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Impediments</a:t>
              </a:r>
              <a:endParaRPr/>
            </a:p>
          </p:txBody>
        </p:sp>
      </p:grpSp>
      <p:sp>
        <p:nvSpPr>
          <p:cNvPr id="187" name="Google Shape;187;p15"/>
          <p:cNvSpPr/>
          <p:nvPr/>
        </p:nvSpPr>
        <p:spPr>
          <a:xfrm>
            <a:off x="6709827" y="3913558"/>
            <a:ext cx="4412852" cy="4901233"/>
          </a:xfrm>
          <a:prstGeom prst="roundRect">
            <a:avLst>
              <a:gd fmla="val 4528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5"/>
          <p:cNvSpPr txBox="1"/>
          <p:nvPr/>
        </p:nvSpPr>
        <p:spPr>
          <a:xfrm>
            <a:off x="6953526" y="4090912"/>
            <a:ext cx="4019799" cy="49022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had a problem/an issue with….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am not sure how to do....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don't think I can meet the deadline because...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Everything's OK. I didn't have any problems. </a:t>
            </a:r>
            <a:endParaRPr/>
          </a:p>
        </p:txBody>
      </p:sp>
      <p:grpSp>
        <p:nvGrpSpPr>
          <p:cNvPr id="189" name="Google Shape;189;p15"/>
          <p:cNvGrpSpPr/>
          <p:nvPr/>
        </p:nvGrpSpPr>
        <p:grpSpPr>
          <a:xfrm>
            <a:off x="12389889" y="2468454"/>
            <a:ext cx="4470777" cy="883171"/>
            <a:chOff x="0" y="0"/>
            <a:chExt cx="4470775" cy="883170"/>
          </a:xfrm>
        </p:grpSpPr>
        <p:sp>
          <p:nvSpPr>
            <p:cNvPr id="190" name="Google Shape;190;p15"/>
            <p:cNvSpPr/>
            <p:nvPr/>
          </p:nvSpPr>
          <p:spPr>
            <a:xfrm>
              <a:off x="0" y="0"/>
              <a:ext cx="4470775" cy="883170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91" name="Google Shape;191;p15"/>
            <p:cNvSpPr txBox="1"/>
            <p:nvPr/>
          </p:nvSpPr>
          <p:spPr>
            <a:xfrm>
              <a:off x="165456" y="78961"/>
              <a:ext cx="4139861" cy="7252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rPr b="0" i="0" lang="en-US" sz="2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What I am doing today</a:t>
              </a:r>
              <a:endParaRPr/>
            </a:p>
          </p:txBody>
        </p:sp>
      </p:grpSp>
      <p:sp>
        <p:nvSpPr>
          <p:cNvPr id="192" name="Google Shape;192;p15"/>
          <p:cNvSpPr/>
          <p:nvPr/>
        </p:nvSpPr>
        <p:spPr>
          <a:xfrm>
            <a:off x="12452967" y="3913558"/>
            <a:ext cx="4412852" cy="4901233"/>
          </a:xfrm>
          <a:prstGeom prst="roundRect">
            <a:avLst>
              <a:gd fmla="val 4528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5"/>
          <p:cNvSpPr txBox="1"/>
          <p:nvPr/>
        </p:nvSpPr>
        <p:spPr>
          <a:xfrm>
            <a:off x="12547311" y="4091640"/>
            <a:ext cx="4155931" cy="4495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I'm working on the interface.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I'm planning to continue working on my task.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I'm going to check bug reports.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don't have much to do today, I'll be happy to help everyone.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"/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I'm ready for a new task. 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1717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310;p8" id="198" name="Google Shape;19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311;p8" id="199" name="Google Shape;199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687125" y="7376479"/>
            <a:ext cx="11677620" cy="3447996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6"/>
          <p:cNvSpPr txBox="1"/>
          <p:nvPr/>
        </p:nvSpPr>
        <p:spPr>
          <a:xfrm>
            <a:off x="935999" y="971999"/>
            <a:ext cx="13760879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STAND-UP MEETING</a:t>
            </a:r>
            <a:endParaRPr/>
          </a:p>
        </p:txBody>
      </p:sp>
      <p:pic>
        <p:nvPicPr>
          <p:cNvPr descr="Image" id="201" name="Google Shape;201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99104" y="2433401"/>
            <a:ext cx="15044091" cy="6927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206" name="Google Shape;20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07" name="Google Shape;20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7"/>
          <p:cNvSpPr txBox="1"/>
          <p:nvPr/>
        </p:nvSpPr>
        <p:spPr>
          <a:xfrm>
            <a:off x="1207438" y="685560"/>
            <a:ext cx="12075625" cy="1955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Technical problems during a video call. Phrases:</a:t>
            </a:r>
            <a:endParaRPr/>
          </a:p>
        </p:txBody>
      </p:sp>
      <p:sp>
        <p:nvSpPr>
          <p:cNvPr id="209" name="Google Shape;209;p17"/>
          <p:cNvSpPr/>
          <p:nvPr/>
        </p:nvSpPr>
        <p:spPr>
          <a:xfrm>
            <a:off x="1387140" y="3159423"/>
            <a:ext cx="8383231" cy="6944440"/>
          </a:xfrm>
          <a:prstGeom prst="roundRect">
            <a:avLst>
              <a:gd fmla="val 3649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(39).png" id="210" name="Google Shape;210;p17"/>
          <p:cNvPicPr preferRelativeResize="0"/>
          <p:nvPr/>
        </p:nvPicPr>
        <p:blipFill rotWithShape="1">
          <a:blip r:embed="rId5">
            <a:alphaModFix/>
          </a:blip>
          <a:srcRect b="0" l="58459" r="0" t="0"/>
          <a:stretch/>
        </p:blipFill>
        <p:spPr>
          <a:xfrm>
            <a:off x="10510592" y="2996870"/>
            <a:ext cx="7166230" cy="6944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215" name="Google Shape;21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16" name="Google Shape;21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8"/>
          <p:cNvSpPr txBox="1"/>
          <p:nvPr/>
        </p:nvSpPr>
        <p:spPr>
          <a:xfrm>
            <a:off x="1207438" y="685560"/>
            <a:ext cx="12075625" cy="1955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Technical problems during a video call. Phrases:</a:t>
            </a:r>
            <a:endParaRPr/>
          </a:p>
        </p:txBody>
      </p:sp>
      <p:sp>
        <p:nvSpPr>
          <p:cNvPr id="218" name="Google Shape;218;p18"/>
          <p:cNvSpPr/>
          <p:nvPr/>
        </p:nvSpPr>
        <p:spPr>
          <a:xfrm>
            <a:off x="1387140" y="3159423"/>
            <a:ext cx="8383231" cy="6944440"/>
          </a:xfrm>
          <a:prstGeom prst="roundRect">
            <a:avLst>
              <a:gd fmla="val 3649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8"/>
          <p:cNvSpPr txBox="1"/>
          <p:nvPr/>
        </p:nvSpPr>
        <p:spPr>
          <a:xfrm>
            <a:off x="1802610" y="3318299"/>
            <a:ext cx="8075143" cy="6502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You are on mute. Your microphone is off.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Share your screen please.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 don’t have permission to share my screen.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I'm sorry, my connection today isn't very good.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Can you record the meeting, please? </a:t>
            </a:r>
            <a:br>
              <a:rPr b="0" i="0" lang="en-US" sz="2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b="0" i="0" lang="en-US" sz="2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Can you send me the meeting report?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Please, turn off your mic. You forgot to mute yourself.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Could you please turn on your cameras?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mes"/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I'm sorry, I have a problem with my camera/laptop/sound</a:t>
            </a:r>
            <a:endParaRPr/>
          </a:p>
        </p:txBody>
      </p:sp>
      <p:pic>
        <p:nvPicPr>
          <p:cNvPr descr="image (39).png" id="220" name="Google Shape;220;p18"/>
          <p:cNvPicPr preferRelativeResize="0"/>
          <p:nvPr/>
        </p:nvPicPr>
        <p:blipFill rotWithShape="1">
          <a:blip r:embed="rId5">
            <a:alphaModFix/>
          </a:blip>
          <a:srcRect b="0" l="58459" r="0" t="0"/>
          <a:stretch/>
        </p:blipFill>
        <p:spPr>
          <a:xfrm>
            <a:off x="10510592" y="2996870"/>
            <a:ext cx="7166230" cy="6944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75;p13" id="225" name="Google Shape;22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7999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9"/>
          <p:cNvSpPr txBox="1"/>
          <p:nvPr/>
        </p:nvSpPr>
        <p:spPr>
          <a:xfrm>
            <a:off x="4990698" y="2950734"/>
            <a:ext cx="11612882" cy="24853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Inter"/>
              <a:buNone/>
            </a:pPr>
            <a:r>
              <a:rPr b="1" i="0" lang="en-US" sz="8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Workplace communication</a:t>
            </a:r>
            <a:endParaRPr/>
          </a:p>
        </p:txBody>
      </p:sp>
      <p:sp>
        <p:nvSpPr>
          <p:cNvPr id="227" name="Google Shape;227;p19"/>
          <p:cNvSpPr txBox="1"/>
          <p:nvPr/>
        </p:nvSpPr>
        <p:spPr>
          <a:xfrm>
            <a:off x="1587920" y="1684322"/>
            <a:ext cx="4113203" cy="3748999"/>
          </a:xfrm>
          <a:prstGeom prst="rect">
            <a:avLst/>
          </a:prstGeom>
          <a:noFill/>
          <a:ln>
            <a:noFill/>
          </a:ln>
          <a:effectLst>
            <a:outerShdw rotWithShape="0" dir="2700000" dist="292100">
              <a:schemeClr val="accent4">
                <a:alpha val="40000"/>
              </a:schemeClr>
            </a:outerShdw>
          </a:effectLst>
        </p:spPr>
        <p:txBody>
          <a:bodyPr anchorCtr="0" anchor="t" bIns="45675" lIns="45675" spcFirstLastPara="1" rIns="45675" wrap="square" tIns="456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0"/>
              <a:buFont typeface="Inter"/>
              <a:buNone/>
            </a:pPr>
            <a:r>
              <a:rPr b="1" i="0" lang="en-US" sz="24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/>
          </a:p>
        </p:txBody>
      </p:sp>
      <p:pic>
        <p:nvPicPr>
          <p:cNvPr descr="Google Shape;78;p13" id="228" name="Google Shape;228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9" name="Google Shape;229;p19"/>
          <p:cNvCxnSpPr/>
          <p:nvPr/>
        </p:nvCxnSpPr>
        <p:spPr>
          <a:xfrm flipH="1">
            <a:off x="4219073" y="0"/>
            <a:ext cx="1" cy="5422232"/>
          </a:xfrm>
          <a:prstGeom prst="straightConnector1">
            <a:avLst/>
          </a:prstGeom>
          <a:noFill/>
          <a:ln cap="flat" cmpd="sng" w="63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Google Shape;80;p13" id="230" name="Google Shape;23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75;p13" id="25" name="Google Shape;2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7999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 txBox="1"/>
          <p:nvPr/>
        </p:nvSpPr>
        <p:spPr>
          <a:xfrm>
            <a:off x="4923728" y="2357439"/>
            <a:ext cx="11612882" cy="13081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Inter"/>
              <a:buNone/>
            </a:pPr>
            <a:r>
              <a:rPr b="1" i="0" lang="en-US" sz="8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Revision</a:t>
            </a:r>
            <a:endParaRPr/>
          </a:p>
        </p:txBody>
      </p:sp>
      <p:sp>
        <p:nvSpPr>
          <p:cNvPr id="27" name="Google Shape;27;p2"/>
          <p:cNvSpPr txBox="1"/>
          <p:nvPr/>
        </p:nvSpPr>
        <p:spPr>
          <a:xfrm>
            <a:off x="1587920" y="1684322"/>
            <a:ext cx="4113203" cy="3748999"/>
          </a:xfrm>
          <a:prstGeom prst="rect">
            <a:avLst/>
          </a:prstGeom>
          <a:noFill/>
          <a:ln>
            <a:noFill/>
          </a:ln>
          <a:effectLst>
            <a:outerShdw rotWithShape="0" dir="2700000" dist="292100">
              <a:schemeClr val="accent4">
                <a:alpha val="40000"/>
              </a:schemeClr>
            </a:outerShdw>
          </a:effectLst>
        </p:spPr>
        <p:txBody>
          <a:bodyPr anchorCtr="0" anchor="t" bIns="45675" lIns="45675" spcFirstLastPara="1" rIns="45675" wrap="square" tIns="456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0"/>
              <a:buFont typeface="Inter"/>
              <a:buNone/>
            </a:pPr>
            <a:r>
              <a:rPr b="1" i="0" lang="en-US" sz="24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/>
          </a:p>
        </p:txBody>
      </p:sp>
      <p:pic>
        <p:nvPicPr>
          <p:cNvPr descr="Google Shape;78;p13" id="28" name="Google Shape;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" name="Google Shape;29;p2"/>
          <p:cNvCxnSpPr/>
          <p:nvPr/>
        </p:nvCxnSpPr>
        <p:spPr>
          <a:xfrm flipH="1">
            <a:off x="4219073" y="0"/>
            <a:ext cx="1" cy="5422232"/>
          </a:xfrm>
          <a:prstGeom prst="straightConnector1">
            <a:avLst/>
          </a:prstGeom>
          <a:noFill/>
          <a:ln cap="flat" cmpd="sng" w="63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Google Shape;80;p13" id="30" name="Google Shape;30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"/>
          <p:cNvSpPr txBox="1"/>
          <p:nvPr/>
        </p:nvSpPr>
        <p:spPr>
          <a:xfrm>
            <a:off x="5030411" y="4891461"/>
            <a:ext cx="9017053" cy="25120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601578" lvl="0" marL="60157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Inter"/>
              <a:buAutoNum type="arabicParenR"/>
            </a:pPr>
            <a:r>
              <a:rPr b="0" i="0" lang="en-US" sz="3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When do you need to write a business email?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Inter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Inter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2) What parts does a business email usually have?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235" name="Google Shape;23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36" name="Google Shape;23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0"/>
          <p:cNvSpPr txBox="1"/>
          <p:nvPr/>
        </p:nvSpPr>
        <p:spPr>
          <a:xfrm>
            <a:off x="1207438" y="928619"/>
            <a:ext cx="12075625" cy="1955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When you work abroad,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make sure to:</a:t>
            </a:r>
            <a:endParaRPr/>
          </a:p>
        </p:txBody>
      </p:sp>
      <p:sp>
        <p:nvSpPr>
          <p:cNvPr id="238" name="Google Shape;238;p20"/>
          <p:cNvSpPr/>
          <p:nvPr/>
        </p:nvSpPr>
        <p:spPr>
          <a:xfrm>
            <a:off x="547334" y="3711710"/>
            <a:ext cx="8383230" cy="3845714"/>
          </a:xfrm>
          <a:prstGeom prst="roundRect">
            <a:avLst>
              <a:gd fmla="val 6590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0"/>
          <p:cNvSpPr txBox="1"/>
          <p:nvPr/>
        </p:nvSpPr>
        <p:spPr>
          <a:xfrm>
            <a:off x="1018250" y="4399650"/>
            <a:ext cx="7236917" cy="2590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Times"/>
              <a:buNone/>
            </a:pPr>
            <a:r>
              <a:rPr b="0" i="0" lang="en-US" sz="3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1. Learn about your colleagues’ culture.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Times"/>
              <a:buNone/>
            </a:pPr>
            <a:r>
              <a:rPr b="0" i="0" lang="en-US" sz="3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2. Learn about the country's work culture.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Times"/>
              <a:buNone/>
            </a:pPr>
            <a:r>
              <a:rPr b="0" i="0" lang="en-US" sz="3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3. Don't interrupt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Times"/>
              <a:buNone/>
            </a:pPr>
            <a:r>
              <a:rPr b="0" i="0" lang="en-US" sz="3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4. Be respectful</a:t>
            </a:r>
            <a:endParaRPr/>
          </a:p>
        </p:txBody>
      </p:sp>
      <p:pic>
        <p:nvPicPr>
          <p:cNvPr descr="Image" id="240" name="Google Shape;240;p20"/>
          <p:cNvPicPr preferRelativeResize="0"/>
          <p:nvPr/>
        </p:nvPicPr>
        <p:blipFill rotWithShape="1">
          <a:blip r:embed="rId5">
            <a:alphaModFix/>
          </a:blip>
          <a:srcRect b="0" l="19168" r="9662" t="0"/>
          <a:stretch/>
        </p:blipFill>
        <p:spPr>
          <a:xfrm>
            <a:off x="9534729" y="3253316"/>
            <a:ext cx="6778785" cy="476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245" name="Google Shape;24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246" name="Google Shape;246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1"/>
          <p:cNvSpPr txBox="1"/>
          <p:nvPr/>
        </p:nvSpPr>
        <p:spPr>
          <a:xfrm>
            <a:off x="695228" y="427019"/>
            <a:ext cx="14148750" cy="29337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Watch an extract from a talk show. How did the guest change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the hosts’ sentences?</a:t>
            </a:r>
            <a:endParaRPr/>
          </a:p>
        </p:txBody>
      </p:sp>
      <p:pic>
        <p:nvPicPr>
          <p:cNvPr descr="Screenshot 2023-02-10 at 22.18.24.png" id="248" name="Google Shape;248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68855" y="3397592"/>
            <a:ext cx="12093652" cy="66179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9" name="Google Shape;249;p21"/>
          <p:cNvGrpSpPr/>
          <p:nvPr/>
        </p:nvGrpSpPr>
        <p:grpSpPr>
          <a:xfrm>
            <a:off x="13107257" y="2833660"/>
            <a:ext cx="4470777" cy="1032035"/>
            <a:chOff x="0" y="0"/>
            <a:chExt cx="4470775" cy="1032034"/>
          </a:xfrm>
        </p:grpSpPr>
        <p:sp>
          <p:nvSpPr>
            <p:cNvPr id="250" name="Google Shape;250;p21"/>
            <p:cNvSpPr/>
            <p:nvPr/>
          </p:nvSpPr>
          <p:spPr>
            <a:xfrm>
              <a:off x="0" y="74431"/>
              <a:ext cx="4470775" cy="883171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51" name="Google Shape;251;p21"/>
            <p:cNvSpPr txBox="1"/>
            <p:nvPr/>
          </p:nvSpPr>
          <p:spPr>
            <a:xfrm>
              <a:off x="165457" y="0"/>
              <a:ext cx="4139861" cy="10320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Pts val="2400"/>
                <a:buFont typeface="Inter"/>
                <a:buNone/>
              </a:pPr>
              <a:r>
                <a:rPr b="0" i="0" lang="en-US" sz="2400" u="sng" cap="none" strike="noStrike">
                  <a:solidFill>
                    <a:srgbClr val="0000FF"/>
                  </a:solidFill>
                  <a:latin typeface="Inter"/>
                  <a:ea typeface="Inter"/>
                  <a:cs typeface="Inter"/>
                  <a:sym typeface="Inter"/>
                  <a:hlinkClick r:id="rId6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https://www.youtube.com/watch?v=r7RaeC4z72A</a:t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256" name="Google Shape;25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57" name="Google Shape;25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2"/>
          <p:cNvSpPr txBox="1"/>
          <p:nvPr/>
        </p:nvSpPr>
        <p:spPr>
          <a:xfrm>
            <a:off x="1207438" y="928619"/>
            <a:ext cx="13114940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How do you professionally say?</a:t>
            </a:r>
            <a:endParaRPr/>
          </a:p>
        </p:txBody>
      </p:sp>
      <p:pic>
        <p:nvPicPr>
          <p:cNvPr descr="Screenshot 2023-02-10 at 22.10.29.png" id="259" name="Google Shape;259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43567" y="2638631"/>
            <a:ext cx="14129730" cy="2474497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2"/>
          <p:cNvSpPr/>
          <p:nvPr/>
        </p:nvSpPr>
        <p:spPr>
          <a:xfrm>
            <a:off x="1100666" y="3395133"/>
            <a:ext cx="14215532" cy="1619462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265" name="Google Shape;2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66" name="Google Shape;266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3"/>
          <p:cNvSpPr txBox="1"/>
          <p:nvPr/>
        </p:nvSpPr>
        <p:spPr>
          <a:xfrm>
            <a:off x="1207438" y="928619"/>
            <a:ext cx="13114940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How do you professionally say?</a:t>
            </a:r>
            <a:endParaRPr/>
          </a:p>
        </p:txBody>
      </p:sp>
      <p:pic>
        <p:nvPicPr>
          <p:cNvPr descr="Screenshot 2023-02-10 at 22.10.29.png" id="268" name="Google Shape;268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43567" y="2638631"/>
            <a:ext cx="14129730" cy="2474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273" name="Google Shape;27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74" name="Google Shape;274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"/>
          <p:cNvSpPr txBox="1"/>
          <p:nvPr/>
        </p:nvSpPr>
        <p:spPr>
          <a:xfrm>
            <a:off x="1207438" y="928619"/>
            <a:ext cx="13114940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How do you professionally say?</a:t>
            </a:r>
            <a:endParaRPr/>
          </a:p>
        </p:txBody>
      </p:sp>
      <p:pic>
        <p:nvPicPr>
          <p:cNvPr descr="Screenshot 2023-02-10 at 22.10.29.png" id="276" name="Google Shape;276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43567" y="2638631"/>
            <a:ext cx="14129730" cy="24744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2023-02-10 at 22.11.13.png" id="277" name="Google Shape;277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77284" y="5221964"/>
            <a:ext cx="14205723" cy="2409579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4"/>
          <p:cNvSpPr/>
          <p:nvPr/>
        </p:nvSpPr>
        <p:spPr>
          <a:xfrm>
            <a:off x="1172380" y="5857939"/>
            <a:ext cx="14215532" cy="1619462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283" name="Google Shape;28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84" name="Google Shape;284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5"/>
          <p:cNvSpPr txBox="1"/>
          <p:nvPr/>
        </p:nvSpPr>
        <p:spPr>
          <a:xfrm>
            <a:off x="1207438" y="928619"/>
            <a:ext cx="13114940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How do you professionally say?</a:t>
            </a:r>
            <a:endParaRPr/>
          </a:p>
        </p:txBody>
      </p:sp>
      <p:pic>
        <p:nvPicPr>
          <p:cNvPr descr="Screenshot 2023-02-10 at 22.10.29.png" id="286" name="Google Shape;286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43567" y="2638631"/>
            <a:ext cx="14129730" cy="24744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2023-02-10 at 22.11.13.png" id="287" name="Google Shape;287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77284" y="5221964"/>
            <a:ext cx="14205723" cy="2409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292" name="Google Shape;29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293" name="Google Shape;293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6"/>
          <p:cNvSpPr txBox="1"/>
          <p:nvPr/>
        </p:nvSpPr>
        <p:spPr>
          <a:xfrm>
            <a:off x="1207438" y="928619"/>
            <a:ext cx="13114940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How do you professionally say?</a:t>
            </a:r>
            <a:endParaRPr/>
          </a:p>
        </p:txBody>
      </p:sp>
      <p:pic>
        <p:nvPicPr>
          <p:cNvPr descr="Screenshot 2023-02-10 at 22.10.29.png" id="295" name="Google Shape;295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43567" y="2638631"/>
            <a:ext cx="14129730" cy="24744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2023-02-10 at 22.11.13.png" id="296" name="Google Shape;296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77284" y="5221964"/>
            <a:ext cx="14205723" cy="240957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2023-02-10 at 22.11.49.png" id="297" name="Google Shape;297;p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98374" y="7740380"/>
            <a:ext cx="14163544" cy="2429579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6"/>
          <p:cNvSpPr/>
          <p:nvPr/>
        </p:nvSpPr>
        <p:spPr>
          <a:xfrm>
            <a:off x="1172380" y="8414873"/>
            <a:ext cx="14215532" cy="1619461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rgbClr val="AD5B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15;p17" id="303" name="Google Shape;30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16;p17" id="304" name="Google Shape;304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8324188" y="7279329"/>
            <a:ext cx="10300535" cy="302371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7"/>
          <p:cNvSpPr txBox="1"/>
          <p:nvPr/>
        </p:nvSpPr>
        <p:spPr>
          <a:xfrm>
            <a:off x="1207438" y="928619"/>
            <a:ext cx="13114940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How do you professionally say?</a:t>
            </a:r>
            <a:endParaRPr/>
          </a:p>
        </p:txBody>
      </p:sp>
      <p:pic>
        <p:nvPicPr>
          <p:cNvPr descr="Screenshot 2023-02-10 at 22.10.29.png" id="306" name="Google Shape;306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43567" y="2638631"/>
            <a:ext cx="14129730" cy="24744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2023-02-10 at 22.11.13.png" id="307" name="Google Shape;307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77284" y="5221964"/>
            <a:ext cx="14205723" cy="240957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2023-02-10 at 22.11.49.png" id="308" name="Google Shape;308;p2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98374" y="7740380"/>
            <a:ext cx="14163544" cy="2429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1717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310;p8" id="313" name="Google Shape;31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311;p8" id="314" name="Google Shape;314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687125" y="7376479"/>
            <a:ext cx="11677620" cy="3447996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28"/>
          <p:cNvSpPr txBox="1"/>
          <p:nvPr/>
        </p:nvSpPr>
        <p:spPr>
          <a:xfrm>
            <a:off x="935999" y="971999"/>
            <a:ext cx="12230103" cy="97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TIME TO PRACTICE</a:t>
            </a:r>
            <a:endParaRPr/>
          </a:p>
        </p:txBody>
      </p:sp>
      <p:sp>
        <p:nvSpPr>
          <p:cNvPr id="316" name="Google Shape;316;p28"/>
          <p:cNvSpPr/>
          <p:nvPr/>
        </p:nvSpPr>
        <p:spPr>
          <a:xfrm>
            <a:off x="11231020" y="2692884"/>
            <a:ext cx="5886245" cy="6537690"/>
          </a:xfrm>
          <a:prstGeom prst="roundRect">
            <a:avLst>
              <a:gd fmla="val 4528" name="adj"/>
            </a:avLst>
          </a:prstGeom>
          <a:solidFill>
            <a:srgbClr val="FFFFFF"/>
          </a:solidFill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en-US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Role-play these workplace situations with your partner </a:t>
            </a:r>
            <a:endParaRPr/>
          </a:p>
        </p:txBody>
      </p:sp>
      <p:pic>
        <p:nvPicPr>
          <p:cNvPr descr="Image" id="317" name="Google Shape;317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0125" y="2700820"/>
            <a:ext cx="9806535" cy="6537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327;p10" id="322" name="Google Shape;32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0"/>
            <a:ext cx="18287999" cy="102869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328;p10" id="323" name="Google Shape;323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9"/>
          <p:cNvSpPr/>
          <p:nvPr/>
        </p:nvSpPr>
        <p:spPr>
          <a:xfrm>
            <a:off x="627296" y="381584"/>
            <a:ext cx="17126133" cy="9523829"/>
          </a:xfrm>
          <a:prstGeom prst="roundRect">
            <a:avLst>
              <a:gd fmla="val 3588" name="adj"/>
            </a:avLst>
          </a:prstGeom>
          <a:solidFill>
            <a:srgbClr val="FFFFFF"/>
          </a:solidFill>
          <a:ln>
            <a:noFill/>
          </a:ln>
          <a:effectLst>
            <a:outerShdw blurRad="381000" rotWithShape="0" dir="2700000" dist="127000">
              <a:srgbClr val="7F7F7F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nter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5" name="Google Shape;325;p29"/>
          <p:cNvSpPr txBox="1"/>
          <p:nvPr/>
        </p:nvSpPr>
        <p:spPr>
          <a:xfrm>
            <a:off x="5984810" y="4314500"/>
            <a:ext cx="12230103" cy="12827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Inter"/>
              <a:buNone/>
            </a:pPr>
            <a:r>
              <a:rPr b="1" i="0" lang="en-US" sz="8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Thank you! </a:t>
            </a:r>
            <a:endParaRPr/>
          </a:p>
        </p:txBody>
      </p:sp>
      <p:pic>
        <p:nvPicPr>
          <p:cNvPr descr="Google Shape;332;p10" id="326" name="Google Shape;326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770222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75;p13" id="36" name="Google Shape;3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7999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3"/>
          <p:cNvSpPr txBox="1"/>
          <p:nvPr/>
        </p:nvSpPr>
        <p:spPr>
          <a:xfrm>
            <a:off x="4990698" y="2536026"/>
            <a:ext cx="11612882" cy="24853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Inter"/>
              <a:buNone/>
            </a:pPr>
            <a:r>
              <a:rPr b="1" i="0" lang="en-US" sz="8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Communication problems</a:t>
            </a:r>
            <a:endParaRPr/>
          </a:p>
        </p:txBody>
      </p:sp>
      <p:sp>
        <p:nvSpPr>
          <p:cNvPr id="38" name="Google Shape;38;p3"/>
          <p:cNvSpPr txBox="1"/>
          <p:nvPr/>
        </p:nvSpPr>
        <p:spPr>
          <a:xfrm>
            <a:off x="1587920" y="1684322"/>
            <a:ext cx="4113203" cy="3748999"/>
          </a:xfrm>
          <a:prstGeom prst="rect">
            <a:avLst/>
          </a:prstGeom>
          <a:noFill/>
          <a:ln>
            <a:noFill/>
          </a:ln>
          <a:effectLst>
            <a:outerShdw rotWithShape="0" dir="2700000" dist="292100">
              <a:schemeClr val="accent4">
                <a:alpha val="40000"/>
              </a:schemeClr>
            </a:outerShdw>
          </a:effectLst>
        </p:spPr>
        <p:txBody>
          <a:bodyPr anchorCtr="0" anchor="t" bIns="45675" lIns="45675" spcFirstLastPara="1" rIns="45675" wrap="square" tIns="456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0"/>
              <a:buFont typeface="Inter"/>
              <a:buNone/>
            </a:pPr>
            <a:r>
              <a:rPr b="1" i="0" lang="en-US" sz="24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/>
          </a:p>
        </p:txBody>
      </p:sp>
      <p:pic>
        <p:nvPicPr>
          <p:cNvPr descr="Google Shape;78;p13" id="39" name="Google Shape;3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" name="Google Shape;40;p3"/>
          <p:cNvCxnSpPr/>
          <p:nvPr/>
        </p:nvCxnSpPr>
        <p:spPr>
          <a:xfrm flipH="1">
            <a:off x="4219073" y="0"/>
            <a:ext cx="1" cy="5422232"/>
          </a:xfrm>
          <a:prstGeom prst="straightConnector1">
            <a:avLst/>
          </a:prstGeom>
          <a:noFill/>
          <a:ln cap="flat" cmpd="sng" w="63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Google Shape;80;p13" id="41" name="Google Shape;4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3"/>
          <p:cNvSpPr txBox="1"/>
          <p:nvPr/>
        </p:nvSpPr>
        <p:spPr>
          <a:xfrm>
            <a:off x="5030411" y="6130144"/>
            <a:ext cx="9017053" cy="1037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Inter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What kind of problems can you have when communicating with your colleagues?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47" name="Google Shape;4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48" name="Google Shape;48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(37).png" id="49" name="Google Shape;49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24362" y="622920"/>
            <a:ext cx="7721988" cy="9041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54" name="Google Shape;5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55" name="Google Shape;5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5"/>
          <p:cNvSpPr/>
          <p:nvPr/>
        </p:nvSpPr>
        <p:spPr>
          <a:xfrm>
            <a:off x="5178209" y="2739338"/>
            <a:ext cx="6120633" cy="6798018"/>
          </a:xfrm>
          <a:prstGeom prst="roundRect">
            <a:avLst>
              <a:gd fmla="val 4528" name="adj"/>
            </a:avLst>
          </a:prstGeom>
          <a:noFill/>
          <a:ln cap="flat" cmpd="sng" w="38100">
            <a:solidFill>
              <a:srgbClr val="F167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5754198" y="3611046"/>
            <a:ext cx="4399689" cy="50546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Times"/>
              <a:buNone/>
            </a:pPr>
            <a:r>
              <a:rPr b="0" i="0" lang="en-US" sz="4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It's a thing that...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Times"/>
              <a:buNone/>
            </a:pPr>
            <a:r>
              <a:rPr b="0" i="0" lang="en-US" sz="4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It's a place where...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Times"/>
              <a:buNone/>
            </a:pPr>
            <a:r>
              <a:rPr b="0" i="0" lang="en-US" sz="4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It's a person that...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Times"/>
              <a:buNone/>
            </a:pPr>
            <a:r>
              <a:rPr b="0" i="0" lang="en-US" sz="4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We use it for...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Times"/>
              <a:buNone/>
            </a:pPr>
            <a:r>
              <a:rPr b="0" i="0" lang="en-US" sz="45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You do it when...</a:t>
            </a:r>
            <a:endParaRPr/>
          </a:p>
        </p:txBody>
      </p:sp>
      <p:sp>
        <p:nvSpPr>
          <p:cNvPr id="58" name="Google Shape;58;p5"/>
          <p:cNvSpPr txBox="1"/>
          <p:nvPr/>
        </p:nvSpPr>
        <p:spPr>
          <a:xfrm>
            <a:off x="807593" y="439668"/>
            <a:ext cx="14292899" cy="1955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How to explain words that you/your colleague forgot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1717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310;p8" id="63" name="Google Shape;6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311;p8" id="64" name="Google Shape;64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687125" y="7376479"/>
            <a:ext cx="11677620" cy="344799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6"/>
          <p:cNvSpPr txBox="1"/>
          <p:nvPr/>
        </p:nvSpPr>
        <p:spPr>
          <a:xfrm>
            <a:off x="935999" y="971999"/>
            <a:ext cx="14283951" cy="18580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EXPLAIN WORDS TO YOUR PARTNER WITHOUT SAYING THEM!</a:t>
            </a:r>
            <a:endParaRPr/>
          </a:p>
        </p:txBody>
      </p:sp>
      <p:pic>
        <p:nvPicPr>
          <p:cNvPr descr="Image" id="66" name="Google Shape;66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27100" y="3255673"/>
            <a:ext cx="11233800" cy="6333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75;p13" id="71" name="Google Shape;7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7999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7"/>
          <p:cNvSpPr txBox="1"/>
          <p:nvPr/>
        </p:nvSpPr>
        <p:spPr>
          <a:xfrm>
            <a:off x="4990698" y="2950734"/>
            <a:ext cx="11612882" cy="13081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600"/>
              <a:buFont typeface="Inter"/>
              <a:buNone/>
            </a:pPr>
            <a:r>
              <a:rPr b="1" i="0" lang="en-US" sz="8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Daily meeting</a:t>
            </a:r>
            <a:endParaRPr/>
          </a:p>
        </p:txBody>
      </p:sp>
      <p:sp>
        <p:nvSpPr>
          <p:cNvPr id="73" name="Google Shape;73;p7"/>
          <p:cNvSpPr txBox="1"/>
          <p:nvPr/>
        </p:nvSpPr>
        <p:spPr>
          <a:xfrm>
            <a:off x="1587920" y="1684322"/>
            <a:ext cx="4113203" cy="3748999"/>
          </a:xfrm>
          <a:prstGeom prst="rect">
            <a:avLst/>
          </a:prstGeom>
          <a:noFill/>
          <a:ln>
            <a:noFill/>
          </a:ln>
          <a:effectLst>
            <a:outerShdw rotWithShape="0" dir="2700000" dist="292100">
              <a:schemeClr val="accent4">
                <a:alpha val="40000"/>
              </a:schemeClr>
            </a:outerShdw>
          </a:effectLst>
        </p:spPr>
        <p:txBody>
          <a:bodyPr anchorCtr="0" anchor="t" bIns="45675" lIns="45675" spcFirstLastPara="1" rIns="45675" wrap="square" tIns="456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0"/>
              <a:buFont typeface="Inter"/>
              <a:buNone/>
            </a:pPr>
            <a:r>
              <a:rPr b="1" i="0" lang="en-US" sz="24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/>
          </a:p>
        </p:txBody>
      </p:sp>
      <p:pic>
        <p:nvPicPr>
          <p:cNvPr descr="Google Shape;78;p13" id="74" name="Google Shape;7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" name="Google Shape;75;p7"/>
          <p:cNvCxnSpPr/>
          <p:nvPr/>
        </p:nvCxnSpPr>
        <p:spPr>
          <a:xfrm flipH="1">
            <a:off x="4219073" y="0"/>
            <a:ext cx="1" cy="5422232"/>
          </a:xfrm>
          <a:prstGeom prst="straightConnector1">
            <a:avLst/>
          </a:prstGeom>
          <a:noFill/>
          <a:ln cap="flat" cmpd="sng" w="63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Google Shape;80;p13" id="76" name="Google Shape;76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81" name="Google Shape;8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82" name="Google Shape;8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(38).png" id="83" name="Google Shape;83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27434" y="2459430"/>
            <a:ext cx="10142731" cy="696250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8"/>
          <p:cNvSpPr txBox="1"/>
          <p:nvPr/>
        </p:nvSpPr>
        <p:spPr>
          <a:xfrm>
            <a:off x="695228" y="866658"/>
            <a:ext cx="14292899" cy="1955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What process do you see in the picture? What is it called?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22;p18" id="89" name="Google Shape;8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6189" y="5305425"/>
            <a:ext cx="6781811" cy="498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25;p18" id="90" name="Google Shape;9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61065" y="930994"/>
            <a:ext cx="2276479" cy="973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2023-02-10 at 21.38.41.png" id="91" name="Google Shape;91;p9"/>
          <p:cNvPicPr preferRelativeResize="0"/>
          <p:nvPr/>
        </p:nvPicPr>
        <p:blipFill rotWithShape="1">
          <a:blip r:embed="rId5">
            <a:alphaModFix/>
          </a:blip>
          <a:srcRect b="1135" l="845" r="844" t="0"/>
          <a:stretch/>
        </p:blipFill>
        <p:spPr>
          <a:xfrm>
            <a:off x="4382739" y="2895101"/>
            <a:ext cx="9207880" cy="695142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9"/>
          <p:cNvSpPr txBox="1"/>
          <p:nvPr/>
        </p:nvSpPr>
        <p:spPr>
          <a:xfrm>
            <a:off x="695228" y="731819"/>
            <a:ext cx="14292899" cy="1955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What does a stand-up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6400"/>
              <a:buFont typeface="Inter"/>
              <a:buNone/>
            </a:pPr>
            <a:r>
              <a:rPr b="1" i="0" lang="en-US" sz="6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meeting look like?</a:t>
            </a:r>
            <a:endParaRPr/>
          </a:p>
        </p:txBody>
      </p:sp>
      <p:grpSp>
        <p:nvGrpSpPr>
          <p:cNvPr id="93" name="Google Shape;93;p9"/>
          <p:cNvGrpSpPr/>
          <p:nvPr/>
        </p:nvGrpSpPr>
        <p:grpSpPr>
          <a:xfrm>
            <a:off x="12277523" y="2528860"/>
            <a:ext cx="4470777" cy="1032035"/>
            <a:chOff x="0" y="0"/>
            <a:chExt cx="4470775" cy="1032034"/>
          </a:xfrm>
        </p:grpSpPr>
        <p:sp>
          <p:nvSpPr>
            <p:cNvPr id="94" name="Google Shape;94;p9"/>
            <p:cNvSpPr/>
            <p:nvPr/>
          </p:nvSpPr>
          <p:spPr>
            <a:xfrm>
              <a:off x="0" y="74431"/>
              <a:ext cx="4470775" cy="883171"/>
            </a:xfrm>
            <a:prstGeom prst="roundRect">
              <a:avLst>
                <a:gd fmla="val 36076" name="adj"/>
              </a:avLst>
            </a:prstGeom>
            <a:solidFill>
              <a:srgbClr val="F7B5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Inter"/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5" name="Google Shape;95;p9"/>
            <p:cNvSpPr txBox="1"/>
            <p:nvPr/>
          </p:nvSpPr>
          <p:spPr>
            <a:xfrm>
              <a:off x="165457" y="0"/>
              <a:ext cx="4139861" cy="10320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45675" spcFirstLastPara="1" rIns="45675" wrap="square" tIns="456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Pts val="2400"/>
                <a:buFont typeface="Inter"/>
                <a:buNone/>
              </a:pPr>
              <a:r>
                <a:rPr b="0" i="0" lang="en-US" sz="2400" u="sng" cap="none" strike="noStrike">
                  <a:solidFill>
                    <a:srgbClr val="0000FF"/>
                  </a:solidFill>
                  <a:latin typeface="Inter"/>
                  <a:ea typeface="Inter"/>
                  <a:cs typeface="Inter"/>
                  <a:sym typeface="Inter"/>
                  <a:hlinkClick r:id="rId6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https://www.youtube.com/watch?v=kKIc1NFO-AU</a:t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